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96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tlerp\Documents\RET%20Program\Filled%20Out%20Forms\Butler%20Pre%20and%20Post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Chemistry of Fuels Project</a:t>
            </a:r>
          </a:p>
          <a:p>
            <a:pPr>
              <a:defRPr/>
            </a:pPr>
            <a:r>
              <a:rPr lang="en-US" sz="2400" dirty="0"/>
              <a:t>Student Pre-Test vs. Post-Test Results</a:t>
            </a:r>
          </a:p>
        </c:rich>
      </c:tx>
      <c:layout>
        <c:manualLayout>
          <c:xMode val="edge"/>
          <c:yMode val="edge"/>
          <c:x val="0.20471067852629535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1988354700089741E-2"/>
          <c:y val="7.4548702245552628E-2"/>
          <c:w val="0.92801159230096242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v>Pre</c:v>
          </c:tx>
          <c:spPr>
            <a:effectLst>
              <a:glow>
                <a:schemeClr val="accent1">
                  <a:alpha val="40000"/>
                </a:schemeClr>
              </a:glow>
              <a:outerShdw blurRad="50800" dist="50800" dir="5400000" sx="1000" sy="1000" algn="ctr" rotWithShape="0">
                <a:srgbClr val="000000">
                  <a:alpha val="43137"/>
                </a:srgbClr>
              </a:outerShdw>
            </a:effectLst>
          </c:spPr>
          <c:invertIfNegative val="0"/>
          <c:cat>
            <c:numRef>
              <c:f>(Post!$B$29:$K$29,Post!$M$29:$P$29)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</c:numCache>
            </c:numRef>
          </c:cat>
          <c:val>
            <c:numRef>
              <c:f>(Pre!$B$30:$K$30,Pre!$M$30:$P$30)</c:f>
              <c:numCache>
                <c:formatCode>General</c:formatCode>
                <c:ptCount val="14"/>
                <c:pt idx="0">
                  <c:v>2</c:v>
                </c:pt>
                <c:pt idx="1">
                  <c:v>7.5</c:v>
                </c:pt>
                <c:pt idx="2">
                  <c:v>6</c:v>
                </c:pt>
                <c:pt idx="3">
                  <c:v>10</c:v>
                </c:pt>
                <c:pt idx="4">
                  <c:v>12</c:v>
                </c:pt>
                <c:pt idx="5">
                  <c:v>5</c:v>
                </c:pt>
                <c:pt idx="6">
                  <c:v>1</c:v>
                </c:pt>
                <c:pt idx="7">
                  <c:v>2</c:v>
                </c:pt>
                <c:pt idx="8">
                  <c:v>11.5</c:v>
                </c:pt>
                <c:pt idx="9">
                  <c:v>11</c:v>
                </c:pt>
                <c:pt idx="10">
                  <c:v>1</c:v>
                </c:pt>
                <c:pt idx="11">
                  <c:v>4</c:v>
                </c:pt>
                <c:pt idx="12">
                  <c:v>9</c:v>
                </c:pt>
                <c:pt idx="13">
                  <c:v>3</c:v>
                </c:pt>
              </c:numCache>
            </c:numRef>
          </c:val>
        </c:ser>
        <c:ser>
          <c:idx val="1"/>
          <c:order val="1"/>
          <c:tx>
            <c:v>Post</c:v>
          </c:tx>
          <c:invertIfNegative val="0"/>
          <c:cat>
            <c:numRef>
              <c:f>(Post!$B$29:$K$29,Post!$M$29:$P$29)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</c:numCache>
            </c:numRef>
          </c:cat>
          <c:val>
            <c:numRef>
              <c:f>(Post!$B$30:$K$30,Post!$M$30:$P$30)</c:f>
              <c:numCache>
                <c:formatCode>General</c:formatCode>
                <c:ptCount val="14"/>
                <c:pt idx="0">
                  <c:v>0</c:v>
                </c:pt>
                <c:pt idx="1">
                  <c:v>10.5</c:v>
                </c:pt>
                <c:pt idx="2">
                  <c:v>6</c:v>
                </c:pt>
                <c:pt idx="3">
                  <c:v>20</c:v>
                </c:pt>
                <c:pt idx="4">
                  <c:v>22</c:v>
                </c:pt>
                <c:pt idx="5">
                  <c:v>10</c:v>
                </c:pt>
                <c:pt idx="6">
                  <c:v>5</c:v>
                </c:pt>
                <c:pt idx="7">
                  <c:v>8</c:v>
                </c:pt>
                <c:pt idx="8">
                  <c:v>12</c:v>
                </c:pt>
                <c:pt idx="9">
                  <c:v>15</c:v>
                </c:pt>
                <c:pt idx="10">
                  <c:v>7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192320"/>
        <c:axId val="25194496"/>
      </c:barChart>
      <c:catAx>
        <c:axId val="25192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Question</a:t>
                </a:r>
                <a:r>
                  <a:rPr lang="en-US" sz="1400" baseline="0"/>
                  <a:t> Number</a:t>
                </a:r>
                <a:endParaRPr lang="en-US" sz="14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5194496"/>
        <c:crossesAt val="0"/>
        <c:auto val="0"/>
        <c:lblAlgn val="ctr"/>
        <c:lblOffset val="100"/>
        <c:noMultiLvlLbl val="0"/>
      </c:catAx>
      <c:valAx>
        <c:axId val="251944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1"/>
                </a:pPr>
                <a:r>
                  <a:rPr lang="en-US" sz="1400" b="1"/>
                  <a:t>Number</a:t>
                </a:r>
                <a:r>
                  <a:rPr lang="en-US" sz="1400" b="1" baseline="0"/>
                  <a:t> of Correct Answers (out of 22 sttudents)</a:t>
                </a:r>
                <a:endParaRPr lang="en-US" sz="1400" b="1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519232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ayout>
        <c:manualLayout>
          <c:xMode val="edge"/>
          <c:yMode val="edge"/>
          <c:x val="0.80148608347033545"/>
          <c:y val="7.6235402496019317E-2"/>
          <c:w val="7.3348271829567269E-2"/>
          <c:h val="0.16743438320209975"/>
        </c:manualLayout>
      </c:layout>
      <c:overlay val="0"/>
      <c:spPr>
        <a:ln cmpd="dbl">
          <a:solidFill>
            <a:schemeClr val="accent1"/>
          </a:solidFill>
        </a:ln>
      </c:sp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71F7-34EB-4E07-873A-481A99FE9F8B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BF2C-6BF4-46A8-95AF-5C28AA7DC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1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71F7-34EB-4E07-873A-481A99FE9F8B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BF2C-6BF4-46A8-95AF-5C28AA7DC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1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71F7-34EB-4E07-873A-481A99FE9F8B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BF2C-6BF4-46A8-95AF-5C28AA7DC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2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71F7-34EB-4E07-873A-481A99FE9F8B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BF2C-6BF4-46A8-95AF-5C28AA7DC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0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71F7-34EB-4E07-873A-481A99FE9F8B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BF2C-6BF4-46A8-95AF-5C28AA7DC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2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71F7-34EB-4E07-873A-481A99FE9F8B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BF2C-6BF4-46A8-95AF-5C28AA7DC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71F7-34EB-4E07-873A-481A99FE9F8B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BF2C-6BF4-46A8-95AF-5C28AA7DC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6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71F7-34EB-4E07-873A-481A99FE9F8B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BF2C-6BF4-46A8-95AF-5C28AA7DC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3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71F7-34EB-4E07-873A-481A99FE9F8B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BF2C-6BF4-46A8-95AF-5C28AA7DC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5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71F7-34EB-4E07-873A-481A99FE9F8B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BF2C-6BF4-46A8-95AF-5C28AA7DC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64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71F7-34EB-4E07-873A-481A99FE9F8B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BF2C-6BF4-46A8-95AF-5C28AA7DC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7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071F7-34EB-4E07-873A-481A99FE9F8B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FBF2C-6BF4-46A8-95AF-5C28AA7DC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8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The Chemistry of Fuels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800" dirty="0" smtClean="0"/>
              <a:t>Paula Butler</a:t>
            </a:r>
          </a:p>
          <a:p>
            <a:r>
              <a:rPr lang="en-US" sz="4800" dirty="0" smtClean="0"/>
              <a:t>Cincinnati Country Day School</a:t>
            </a:r>
          </a:p>
          <a:p>
            <a:r>
              <a:rPr lang="en-US" sz="4800" dirty="0" smtClean="0"/>
              <a:t>April 10, 2014</a:t>
            </a:r>
          </a:p>
          <a:p>
            <a:endParaRPr lang="en-US" dirty="0"/>
          </a:p>
          <a:p>
            <a:r>
              <a:rPr lang="en-US" sz="4400" dirty="0" smtClean="0"/>
              <a:t>2 Classes of AP Chemistry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11909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 Idea and 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200" b="1" dirty="0" smtClean="0"/>
              <a:t> </a:t>
            </a:r>
            <a:r>
              <a:rPr lang="en-US" sz="9600" b="1" u="sng" dirty="0" smtClean="0"/>
              <a:t>Big idea</a:t>
            </a:r>
            <a:r>
              <a:rPr lang="en-US" sz="9600" b="1" dirty="0" smtClean="0"/>
              <a:t>:  Carbon-based Fuels</a:t>
            </a:r>
          </a:p>
          <a:p>
            <a:pPr marL="0" indent="0">
              <a:buNone/>
            </a:pPr>
            <a:endParaRPr lang="en-US" sz="9600" b="1" u="sng" dirty="0" smtClean="0"/>
          </a:p>
          <a:p>
            <a:pPr marL="0" indent="0">
              <a:buNone/>
            </a:pPr>
            <a:r>
              <a:rPr lang="en-US" sz="9600" b="1" u="sng" dirty="0" smtClean="0"/>
              <a:t>Essential Question</a:t>
            </a:r>
            <a:r>
              <a:rPr lang="en-US" sz="9600" b="1" dirty="0" smtClean="0"/>
              <a:t>:  How does the choice of fuel in a car impact engine efficiency, cost and the environment</a:t>
            </a:r>
          </a:p>
          <a:p>
            <a:pPr marL="0" indent="0">
              <a:buNone/>
            </a:pPr>
            <a:endParaRPr lang="en-US" sz="9600" b="1" dirty="0" smtClean="0"/>
          </a:p>
          <a:p>
            <a:pPr marL="0" indent="0">
              <a:buNone/>
            </a:pPr>
            <a:r>
              <a:rPr lang="en-US" sz="6200" u="sng" dirty="0" smtClean="0"/>
              <a:t>AP Chemistry Curriculum Framework 2013-14</a:t>
            </a:r>
          </a:p>
          <a:p>
            <a:endParaRPr lang="en-US" sz="3400" u="sng" dirty="0" smtClean="0"/>
          </a:p>
          <a:p>
            <a:pPr marL="457200" indent="-457200"/>
            <a:r>
              <a:rPr lang="en-US" sz="5500" u="sng" dirty="0" smtClean="0"/>
              <a:t>Big Ideas 2,3, and 5 </a:t>
            </a:r>
            <a:r>
              <a:rPr lang="en-US" sz="5500" dirty="0" smtClean="0"/>
              <a:t>– Physical and chemical properties, structure, and transformations of matter and the accompanying energy changes.</a:t>
            </a:r>
          </a:p>
          <a:p>
            <a:endParaRPr lang="en-US" sz="4500" dirty="0" smtClean="0"/>
          </a:p>
          <a:p>
            <a:pPr marL="457200" indent="-457200"/>
            <a:r>
              <a:rPr lang="en-US" sz="5500" u="sng" dirty="0" smtClean="0"/>
              <a:t>Science Practices 2,3,4,5, and 7 </a:t>
            </a:r>
            <a:r>
              <a:rPr lang="en-US" sz="5500" dirty="0" smtClean="0"/>
              <a:t>--  Engaging in scientific questioning, applying mathematical reasoning, collecting data, evaluation evidence, and connecting concepts across domains.</a:t>
            </a:r>
          </a:p>
          <a:p>
            <a:endParaRPr lang="en-US" sz="3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6200" u="sng" dirty="0" smtClean="0"/>
              <a:t>Objectives:</a:t>
            </a:r>
          </a:p>
          <a:p>
            <a:pPr marL="457200" indent="-457200"/>
            <a:r>
              <a:rPr lang="en-US" sz="7200" dirty="0" smtClean="0"/>
              <a:t>Generate essential and guiding questions to clarify challenge</a:t>
            </a:r>
          </a:p>
          <a:p>
            <a:pPr marL="457200" indent="-457200"/>
            <a:r>
              <a:rPr lang="en-US" sz="7200" dirty="0" smtClean="0"/>
              <a:t>Name and sketch organic molecules; identify functional groups</a:t>
            </a:r>
          </a:p>
          <a:p>
            <a:pPr marL="457200" indent="-457200"/>
            <a:r>
              <a:rPr lang="en-US" sz="7200" dirty="0" smtClean="0"/>
              <a:t>Relate chemical structure to volatility of hydrocarbon fuels</a:t>
            </a:r>
          </a:p>
          <a:p>
            <a:pPr marL="457200" indent="-457200"/>
            <a:r>
              <a:rPr lang="en-US" sz="7200" dirty="0" smtClean="0"/>
              <a:t>Identify main parts of a combustion engine; explain operation</a:t>
            </a:r>
          </a:p>
          <a:p>
            <a:pPr marL="457200" indent="-457200"/>
            <a:r>
              <a:rPr lang="en-US" sz="7200" dirty="0" smtClean="0"/>
              <a:t>Research fuel choices and engine types; present final project</a:t>
            </a:r>
          </a:p>
          <a:p>
            <a:endParaRPr lang="en-US" sz="4500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2663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Make a proposal for a small-town police department to purchase the best possible new car for its fleet considering the fuel choice, cost, and environmental impact.</a:t>
            </a:r>
          </a:p>
          <a:p>
            <a:endParaRPr lang="en-US" u="sng" dirty="0" smtClean="0"/>
          </a:p>
          <a:p>
            <a:r>
              <a:rPr lang="en-US" u="sng" dirty="0" smtClean="0"/>
              <a:t>Guiding Questions:</a:t>
            </a:r>
          </a:p>
          <a:p>
            <a:pPr marL="457200" indent="-457200"/>
            <a:r>
              <a:rPr lang="en-US" dirty="0"/>
              <a:t>Does the chemical structure of a fuel affect the way it performs in an engine?</a:t>
            </a:r>
          </a:p>
          <a:p>
            <a:pPr marL="457200" lvl="0" indent="-457200"/>
            <a:r>
              <a:rPr lang="en-US" dirty="0"/>
              <a:t>How does a car engine work?</a:t>
            </a:r>
          </a:p>
          <a:p>
            <a:pPr marL="457200" lvl="0" indent="-457200"/>
            <a:r>
              <a:rPr lang="en-US" dirty="0"/>
              <a:t>What does a fuel’s octane rating mean</a:t>
            </a:r>
            <a:r>
              <a:rPr lang="en-US" dirty="0" smtClean="0"/>
              <a:t>?</a:t>
            </a:r>
            <a:endParaRPr lang="en-US" dirty="0"/>
          </a:p>
          <a:p>
            <a:pPr marL="457200" indent="-457200"/>
            <a:r>
              <a:rPr lang="en-US" dirty="0"/>
              <a:t>Does replacement of gasoline with ethanol improve gas mileage?</a:t>
            </a:r>
          </a:p>
          <a:p>
            <a:pPr marL="457200" indent="-457200"/>
            <a:r>
              <a:rPr lang="en-US" dirty="0"/>
              <a:t>Do different fuels have different environmental impact?</a:t>
            </a:r>
          </a:p>
          <a:p>
            <a:pPr marL="457200" lvl="0" indent="-457200"/>
            <a:endParaRPr lang="en-US" dirty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799722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14450" lvl="1" indent="-571500">
              <a:buFont typeface="Arial" panose="020B0604020202020204" pitchFamily="34" charset="0"/>
              <a:buChar char="•"/>
            </a:pPr>
            <a:r>
              <a:rPr lang="en-US" u="sng" dirty="0" smtClean="0">
                <a:latin typeface="Lucida Bright" panose="02040602050505020304" pitchFamily="18" charset="0"/>
              </a:rPr>
              <a:t>Real-life applications</a:t>
            </a:r>
            <a:r>
              <a:rPr lang="en-US" dirty="0" smtClean="0">
                <a:latin typeface="Lucida Bright" panose="02040602050505020304" pitchFamily="18" charset="0"/>
              </a:rPr>
              <a:t>:  car/fuel selection and driving</a:t>
            </a:r>
          </a:p>
          <a:p>
            <a:pPr marL="1314450" lvl="1" indent="-571500">
              <a:buFont typeface="Arial" panose="020B0604020202020204" pitchFamily="34" charset="0"/>
              <a:buChar char="•"/>
            </a:pPr>
            <a:endParaRPr lang="en-US" u="sng" dirty="0" smtClean="0">
              <a:latin typeface="Lucida Bright" panose="02040602050505020304" pitchFamily="18" charset="0"/>
            </a:endParaRPr>
          </a:p>
          <a:p>
            <a:pPr marL="1314450" lvl="1" indent="-571500">
              <a:buFont typeface="Arial" panose="020B0604020202020204" pitchFamily="34" charset="0"/>
              <a:buChar char="•"/>
            </a:pPr>
            <a:r>
              <a:rPr lang="en-US" u="sng" dirty="0" smtClean="0">
                <a:latin typeface="Lucida Bright" panose="02040602050505020304" pitchFamily="18" charset="0"/>
              </a:rPr>
              <a:t>Career connections</a:t>
            </a:r>
            <a:r>
              <a:rPr lang="en-US" dirty="0" smtClean="0">
                <a:latin typeface="Lucida Bright" panose="02040602050505020304" pitchFamily="18" charset="0"/>
              </a:rPr>
              <a:t>:  petroleum and automotive engineering</a:t>
            </a:r>
          </a:p>
          <a:p>
            <a:pPr marL="1314450" lvl="1" indent="-571500">
              <a:buFont typeface="Arial" panose="020B0604020202020204" pitchFamily="34" charset="0"/>
              <a:buChar char="•"/>
            </a:pPr>
            <a:endParaRPr lang="en-US" u="sng" dirty="0" smtClean="0">
              <a:latin typeface="Lucida Bright" panose="02040602050505020304" pitchFamily="18" charset="0"/>
            </a:endParaRPr>
          </a:p>
          <a:p>
            <a:pPr marL="1314450" lvl="1" indent="-571500">
              <a:buFont typeface="Arial" panose="020B0604020202020204" pitchFamily="34" charset="0"/>
              <a:buChar char="•"/>
            </a:pPr>
            <a:r>
              <a:rPr lang="en-US" u="sng" dirty="0" smtClean="0">
                <a:latin typeface="Lucida Bright" panose="02040602050505020304" pitchFamily="18" charset="0"/>
              </a:rPr>
              <a:t>Societal impact</a:t>
            </a:r>
            <a:r>
              <a:rPr lang="en-US" dirty="0" smtClean="0">
                <a:latin typeface="Lucida Bright" panose="02040602050505020304" pitchFamily="18" charset="0"/>
              </a:rPr>
              <a:t>: limited fossil fuels, cost of gasoline,</a:t>
            </a:r>
            <a:r>
              <a:rPr lang="en-US" dirty="0">
                <a:latin typeface="Lucida Bright" panose="02040602050505020304" pitchFamily="18" charset="0"/>
              </a:rPr>
              <a:t> </a:t>
            </a:r>
            <a:r>
              <a:rPr lang="en-US" dirty="0" smtClean="0">
                <a:latin typeface="Lucida Bright" panose="02040602050505020304" pitchFamily="18" charset="0"/>
              </a:rPr>
              <a:t> pollution, global warming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1457" y="24917400"/>
            <a:ext cx="3112128" cy="2343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3857" y="25069800"/>
            <a:ext cx="1821116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8657" y="25374600"/>
            <a:ext cx="1821116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044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Student Learning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1881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0378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Idea to Guiding Questions</a:t>
            </a:r>
          </a:p>
          <a:p>
            <a:r>
              <a:rPr lang="en-US" dirty="0" smtClean="0"/>
              <a:t>Organic Naming</a:t>
            </a:r>
          </a:p>
          <a:p>
            <a:r>
              <a:rPr lang="en-US" dirty="0" smtClean="0"/>
              <a:t>Lab – Evaporation</a:t>
            </a:r>
          </a:p>
          <a:p>
            <a:r>
              <a:rPr lang="en-US" dirty="0" smtClean="0"/>
              <a:t>Engine Day!</a:t>
            </a:r>
          </a:p>
          <a:p>
            <a:pPr lvl="1"/>
            <a:r>
              <a:rPr lang="en-US" dirty="0" smtClean="0"/>
              <a:t>Go-cart, model airplane engine, Bunsen Burner</a:t>
            </a:r>
          </a:p>
          <a:p>
            <a:r>
              <a:rPr lang="en-US" dirty="0" smtClean="0"/>
              <a:t>Challenge – Proposal design and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253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71500" indent="-571500"/>
            <a:r>
              <a:rPr lang="en-US" dirty="0">
                <a:latin typeface="Lucida Bright" panose="02040602050505020304" pitchFamily="18" charset="0"/>
              </a:rPr>
              <a:t>Very engaging and fun way to learn organic chemistry, nomenclature, and properties.</a:t>
            </a:r>
          </a:p>
          <a:p>
            <a:pPr marL="571500" indent="-571500"/>
            <a:r>
              <a:rPr lang="en-US" dirty="0">
                <a:latin typeface="Lucida Bright" panose="02040602050505020304" pitchFamily="18" charset="0"/>
              </a:rPr>
              <a:t>Time was an issue; need to allow at least two more days.</a:t>
            </a:r>
          </a:p>
          <a:p>
            <a:pPr marL="571500" indent="-571500"/>
            <a:r>
              <a:rPr lang="en-US" dirty="0">
                <a:latin typeface="Lucida Bright" panose="02040602050505020304" pitchFamily="18" charset="0"/>
              </a:rPr>
              <a:t>Need to incorporate more checkpoints and feedback for students throughout project, not just at the end.</a:t>
            </a:r>
          </a:p>
          <a:p>
            <a:pPr marL="571500" indent="-571500"/>
            <a:r>
              <a:rPr lang="en-US" dirty="0">
                <a:latin typeface="Lucida Bright" panose="02040602050505020304" pitchFamily="18" charset="0"/>
              </a:rPr>
              <a:t>“Getting to dissect engines and truly understand their mechanics was really amazing!”</a:t>
            </a:r>
          </a:p>
          <a:p>
            <a:pPr marL="457200" indent="-457200"/>
            <a:r>
              <a:rPr lang="en-US" dirty="0">
                <a:latin typeface="Lucida Bright" panose="02040602050505020304" pitchFamily="18" charset="0"/>
              </a:rPr>
              <a:t>“This unit of learning gave more depth and meaning to me. It wasn’t just straight from the book—it had real world applications.”</a:t>
            </a:r>
          </a:p>
          <a:p>
            <a:pPr marL="571500" indent="-571500"/>
            <a:r>
              <a:rPr lang="en-US" dirty="0">
                <a:latin typeface="Lucida Bright" panose="02040602050505020304" pitchFamily="18" charset="0"/>
              </a:rPr>
              <a:t>“At the gas station, I kind of know what is going on now.”</a:t>
            </a:r>
          </a:p>
          <a:p>
            <a:pPr marL="571500" indent="-571500"/>
            <a:r>
              <a:rPr lang="en-US" dirty="0">
                <a:latin typeface="Lucida Bright" panose="02040602050505020304" pitchFamily="18" charset="0"/>
              </a:rPr>
              <a:t>“Chemistry of fuels taught me how to take in theory and put it into practice, while being careful about boundaries.”</a:t>
            </a:r>
          </a:p>
          <a:p>
            <a:pPr marL="571500" indent="-571500"/>
            <a:r>
              <a:rPr lang="en-US" dirty="0">
                <a:latin typeface="Lucida Bright" panose="02040602050505020304" pitchFamily="18" charset="0"/>
              </a:rPr>
              <a:t>“I want to pursue chemical engineering</a:t>
            </a:r>
            <a:r>
              <a:rPr lang="en-US" dirty="0" smtClean="0">
                <a:latin typeface="Lucida Bright" panose="02040602050505020304" pitchFamily="18" charset="0"/>
              </a:rPr>
              <a:t>.”</a:t>
            </a:r>
            <a:endParaRPr lang="en-US" dirty="0"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054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453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Chemistry of Fuels</vt:lpstr>
      <vt:lpstr>Big Idea and Essential Question</vt:lpstr>
      <vt:lpstr>The Challenge</vt:lpstr>
      <vt:lpstr>ACS</vt:lpstr>
      <vt:lpstr>Student Learning</vt:lpstr>
      <vt:lpstr>Activities</vt:lpstr>
      <vt:lpstr>Reflections</vt:lpstr>
    </vt:vector>
  </TitlesOfParts>
  <Company>Cincinnati Country Day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Paula Butler Cincinnati Country Day School</dc:title>
  <dc:creator>setup</dc:creator>
  <cp:lastModifiedBy>Debora A Liberi</cp:lastModifiedBy>
  <cp:revision>13</cp:revision>
  <dcterms:created xsi:type="dcterms:W3CDTF">2014-04-10T18:14:34Z</dcterms:created>
  <dcterms:modified xsi:type="dcterms:W3CDTF">2014-08-06T20:39:20Z</dcterms:modified>
</cp:coreProperties>
</file>